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4" r:id="rId3"/>
    <p:sldId id="257" r:id="rId4"/>
    <p:sldId id="302" r:id="rId5"/>
    <p:sldId id="299" r:id="rId6"/>
    <p:sldId id="300" r:id="rId7"/>
    <p:sldId id="303" r:id="rId8"/>
    <p:sldId id="305" r:id="rId9"/>
    <p:sldId id="306" r:id="rId10"/>
    <p:sldId id="304" r:id="rId11"/>
    <p:sldId id="308" r:id="rId12"/>
    <p:sldId id="298" r:id="rId13"/>
    <p:sldId id="278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5B1196-FD4F-433D-A3D2-3EC248F9AA4A}">
          <p14:sldIdLst>
            <p14:sldId id="256"/>
            <p14:sldId id="284"/>
            <p14:sldId id="257"/>
            <p14:sldId id="302"/>
            <p14:sldId id="299"/>
            <p14:sldId id="300"/>
            <p14:sldId id="303"/>
            <p14:sldId id="305"/>
            <p14:sldId id="306"/>
            <p14:sldId id="304"/>
            <p14:sldId id="308"/>
            <p14:sldId id="298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7"/>
    <a:srgbClr val="FFFFCC"/>
    <a:srgbClr val="FF5050"/>
    <a:srgbClr val="FFFF99"/>
    <a:srgbClr val="0000FF"/>
    <a:srgbClr val="AEAEA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89698" autoAdjust="0"/>
  </p:normalViewPr>
  <p:slideViewPr>
    <p:cSldViewPr>
      <p:cViewPr varScale="1">
        <p:scale>
          <a:sx n="66" d="100"/>
          <a:sy n="66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78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911E-0093-4EB0-B1DB-90D8CE8CD5A3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9173D-4883-4E2A-AC1A-C1C69A41E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38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8705D59-AB8A-4A8E-98B8-AC759A0B7391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DC501D-22AB-4CE8-9F50-7B5770216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4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375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9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http://inalj.com/?p=4857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03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Taken</a:t>
            </a:r>
            <a:r>
              <a:rPr lang="en-US" baseline="0" dirty="0" smtClean="0"/>
              <a:t> from Sabrina </a:t>
            </a:r>
            <a:r>
              <a:rPr lang="en-US" baseline="0" dirty="0" err="1" smtClean="0"/>
              <a:t>Pacifici’s</a:t>
            </a:r>
            <a:r>
              <a:rPr lang="en-US" baseline="0" dirty="0" smtClean="0"/>
              <a:t> annual guide to Competitive Intelligence on LLRX</a:t>
            </a:r>
          </a:p>
          <a:p>
            <a:endParaRPr lang="en-US" dirty="0" smtClean="0"/>
          </a:p>
          <a:p>
            <a:r>
              <a:rPr lang="en-US" dirty="0" smtClean="0"/>
              <a:t>http://www.llrx.com/features/ciguide.htm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4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Taken</a:t>
            </a:r>
            <a:r>
              <a:rPr lang="en-US" baseline="0" dirty="0" smtClean="0"/>
              <a:t> from the NIH.gov website</a:t>
            </a:r>
          </a:p>
          <a:p>
            <a:r>
              <a:rPr lang="en-US" baseline="0" dirty="0" smtClean="0"/>
              <a:t>http://nihlibrary.nih.gov/Services/Pages/Informationists.aspx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489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Taken</a:t>
            </a:r>
            <a:r>
              <a:rPr lang="en-US" baseline="0" dirty="0" smtClean="0"/>
              <a:t> from SLA and AALL presentation</a:t>
            </a:r>
          </a:p>
          <a:p>
            <a:r>
              <a:rPr lang="en-US" baseline="0" dirty="0" smtClean="0"/>
              <a:t>http://vimeo.com/37756601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4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DC501D-22AB-4CE8-9F50-7B577021617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90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8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4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7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4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0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8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2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64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7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87EE6-9B56-4646-819C-A0161E7A3035}" type="datetimeFigureOut">
              <a:rPr lang="en-US" smtClean="0"/>
              <a:t>8/31/2013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DB27F-DED3-40FD-826C-4F210167E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872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inalj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hyperlink" Target="http://www.llrx.com/features/ciguide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ihlibrary.nih.gov/Services/Pages/Informationists.asp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vimeo.com/37756601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81400"/>
            <a:ext cx="7924800" cy="2384425"/>
          </a:xfrm>
        </p:spPr>
        <p:txBody>
          <a:bodyPr>
            <a:normAutofit fontScale="90000"/>
          </a:bodyPr>
          <a:lstStyle/>
          <a:p>
            <a:pPr algn="l"/>
            <a:r>
              <a:rPr lang="en-US" sz="5300" b="1" dirty="0"/>
              <a:t>Beyond Libraries: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000" dirty="0" smtClean="0"/>
              <a:t>Careers </a:t>
            </a:r>
            <a:r>
              <a:rPr lang="en-US" sz="4000" dirty="0"/>
              <a:t>for Info Pros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>
                <a:solidFill>
                  <a:srgbClr val="00B0F0"/>
                </a:solidFill>
              </a:rPr>
              <a:t>Outside</a:t>
            </a:r>
            <a:r>
              <a:rPr lang="en-US" sz="4000" dirty="0" smtClean="0"/>
              <a:t> </a:t>
            </a:r>
            <a:r>
              <a:rPr lang="en-US" sz="4000" dirty="0">
                <a:solidFill>
                  <a:srgbClr val="00B0F0"/>
                </a:solidFill>
              </a:rPr>
              <a:t>the Hallowed Halls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of </a:t>
            </a:r>
            <a:r>
              <a:rPr lang="en-US" sz="4000" dirty="0"/>
              <a:t>Libraries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304800"/>
            <a:ext cx="6400800" cy="18288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sz="3400" b="1" dirty="0" smtClean="0"/>
              <a:t>Naomi House, MLIS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Founder &amp; Publisher of INALJ.com</a:t>
            </a:r>
          </a:p>
          <a:p>
            <a:pPr algn="r"/>
            <a:r>
              <a:rPr lang="en-US" sz="2200" dirty="0" smtClean="0"/>
              <a:t>August 23, 2013</a:t>
            </a:r>
          </a:p>
          <a:p>
            <a:pPr algn="r"/>
            <a:r>
              <a:rPr lang="en-US" sz="2200" dirty="0"/>
              <a:t>VASLA CAREER CONNECTION </a:t>
            </a:r>
            <a:r>
              <a:rPr lang="en-US" sz="2200" dirty="0" smtClean="0"/>
              <a:t>EVENT</a:t>
            </a:r>
          </a:p>
          <a:p>
            <a:pPr algn="r"/>
            <a:r>
              <a:rPr lang="en-US" sz="2200" dirty="0" smtClean="0"/>
              <a:t>Chesapeake Public Library</a:t>
            </a:r>
            <a:endParaRPr lang="en-US" sz="2200" dirty="0"/>
          </a:p>
          <a:p>
            <a:pPr algn="r"/>
            <a:endParaRPr lang="en-US" dirty="0"/>
          </a:p>
        </p:txBody>
      </p:sp>
      <p:pic>
        <p:nvPicPr>
          <p:cNvPr id="1027" name="Picture 3" descr="C:\Users\khanhouse\AppData\Local\Microsoft\Windows\Temporary Internet Files\Content.IE5\C70A9N63\MC90033251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545" y="2895600"/>
            <a:ext cx="3236279" cy="359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27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75000"/>
                <a:lumOff val="25000"/>
              </a:schemeClr>
            </a:gs>
            <a:gs pos="10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6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MORE TO KNOW ABOUT:</a:t>
            </a:r>
          </a:p>
          <a:p>
            <a:endParaRPr lang="en-US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Data Visualization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Alberto Cairo, Nathan 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Yau</a:t>
            </a:r>
            <a:r>
              <a:rPr lang="en-US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, </a:t>
            </a:r>
            <a:r>
              <a:rPr lang="en-US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etc</a:t>
            </a:r>
            <a:endParaRPr lang="en-US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7030A0"/>
                </a:solidFill>
              </a:rPr>
              <a:t>&amp;</a:t>
            </a:r>
            <a:endParaRPr lang="en-US" sz="4000" b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Transactional Law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Researcher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My Story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578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09800" cy="6278562"/>
          </a:xfrm>
        </p:spPr>
        <p:txBody>
          <a:bodyPr>
            <a:noAutofit/>
          </a:bodyPr>
          <a:lstStyle/>
          <a:p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KEYWORDS FOR JOB SEARCHING</a:t>
            </a:r>
            <a:br>
              <a:rPr lang="en-US" sz="1800" b="1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Librarian</a:t>
            </a:r>
            <a:br>
              <a:rPr lang="en-US" sz="1800" dirty="0"/>
            </a:br>
            <a:r>
              <a:rPr lang="en-US" sz="1800" dirty="0"/>
              <a:t>Library</a:t>
            </a:r>
            <a:br>
              <a:rPr lang="en-US" sz="1800" dirty="0"/>
            </a:br>
            <a:r>
              <a:rPr lang="en-US" sz="1800" dirty="0"/>
              <a:t>Information Professional</a:t>
            </a:r>
            <a:br>
              <a:rPr lang="en-US" sz="1800" dirty="0"/>
            </a:br>
            <a:r>
              <a:rPr lang="en-US" sz="1800" dirty="0"/>
              <a:t>Taxonomist</a:t>
            </a:r>
            <a:br>
              <a:rPr lang="en-US" sz="1800" dirty="0"/>
            </a:br>
            <a:r>
              <a:rPr lang="en-US" sz="1800" dirty="0"/>
              <a:t>Taxonomy</a:t>
            </a:r>
            <a:br>
              <a:rPr lang="en-US" sz="1800" dirty="0"/>
            </a:br>
            <a:r>
              <a:rPr lang="en-US" sz="1800" dirty="0"/>
              <a:t>Database</a:t>
            </a:r>
            <a:br>
              <a:rPr lang="en-US" sz="1800" dirty="0"/>
            </a:br>
            <a:r>
              <a:rPr lang="en-US" sz="1800" dirty="0" err="1"/>
              <a:t>Database</a:t>
            </a:r>
            <a:r>
              <a:rPr lang="en-US" sz="1800" dirty="0"/>
              <a:t> Designer</a:t>
            </a:r>
            <a:br>
              <a:rPr lang="en-US" sz="1800" dirty="0"/>
            </a:br>
            <a:r>
              <a:rPr lang="en-US" sz="1800" dirty="0"/>
              <a:t>KM</a:t>
            </a:r>
            <a:br>
              <a:rPr lang="en-US" sz="1800" dirty="0"/>
            </a:br>
            <a:r>
              <a:rPr lang="en-US" sz="1800" dirty="0">
                <a:solidFill>
                  <a:srgbClr val="00B0F0"/>
                </a:solidFill>
              </a:rPr>
              <a:t>Knowledge Management</a:t>
            </a:r>
            <a:br>
              <a:rPr lang="en-US" sz="1800" dirty="0">
                <a:solidFill>
                  <a:srgbClr val="00B0F0"/>
                </a:solidFill>
              </a:rPr>
            </a:br>
            <a:r>
              <a:rPr lang="en-US" sz="1800" dirty="0"/>
              <a:t>User Interface Designer</a:t>
            </a:r>
            <a:br>
              <a:rPr lang="en-US" sz="1800" dirty="0"/>
            </a:br>
            <a:r>
              <a:rPr lang="en-US" sz="1800" dirty="0"/>
              <a:t>Community Manager</a:t>
            </a:r>
            <a:br>
              <a:rPr lang="en-US" sz="1800" dirty="0"/>
            </a:br>
            <a:r>
              <a:rPr lang="en-US" sz="1800" dirty="0"/>
              <a:t>Knowledge Architect</a:t>
            </a:r>
            <a:br>
              <a:rPr lang="en-US" sz="1800" dirty="0"/>
            </a:br>
            <a:r>
              <a:rPr lang="en-US" sz="1800" dirty="0"/>
              <a:t>Data Management Analyst</a:t>
            </a:r>
            <a:br>
              <a:rPr lang="en-US" sz="1800" dirty="0"/>
            </a:br>
            <a:r>
              <a:rPr lang="en-US" sz="1800" dirty="0"/>
              <a:t>Information Architect</a:t>
            </a:r>
            <a:br>
              <a:rPr lang="en-US" sz="1800" dirty="0"/>
            </a:br>
            <a:r>
              <a:rPr lang="en-US" sz="1800" dirty="0"/>
              <a:t>Social Media</a:t>
            </a:r>
            <a:br>
              <a:rPr lang="en-US" sz="1800" dirty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000" dirty="0"/>
              <a:t/>
            </a:r>
            <a:br>
              <a:rPr lang="en-US" sz="1000" dirty="0"/>
            </a:b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3505200" y="233808"/>
            <a:ext cx="2590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Technology Trainer</a:t>
            </a:r>
            <a:br>
              <a:rPr lang="en-US" dirty="0"/>
            </a:br>
            <a:r>
              <a:rPr lang="en-US" dirty="0"/>
              <a:t>Technology Futurist</a:t>
            </a:r>
            <a:br>
              <a:rPr lang="en-US" dirty="0"/>
            </a:br>
            <a:r>
              <a:rPr lang="en-US" dirty="0"/>
              <a:t>Database Designer</a:t>
            </a:r>
            <a:br>
              <a:rPr lang="en-US" dirty="0"/>
            </a:br>
            <a:r>
              <a:rPr lang="en-US" dirty="0"/>
              <a:t>Metadata</a:t>
            </a:r>
            <a:br>
              <a:rPr lang="en-US" dirty="0"/>
            </a:br>
            <a:r>
              <a:rPr lang="en-US" dirty="0"/>
              <a:t>Knowledge Coordinator</a:t>
            </a:r>
            <a:br>
              <a:rPr lang="en-US" dirty="0"/>
            </a:br>
            <a:r>
              <a:rPr lang="en-US" dirty="0"/>
              <a:t>Indexing</a:t>
            </a:r>
            <a:br>
              <a:rPr lang="en-US" dirty="0"/>
            </a:br>
            <a:r>
              <a:rPr lang="en-US" dirty="0"/>
              <a:t>Indexer</a:t>
            </a:r>
            <a:br>
              <a:rPr lang="en-US" dirty="0"/>
            </a:br>
            <a:r>
              <a:rPr lang="en-US" dirty="0"/>
              <a:t>Digital Content Curator</a:t>
            </a:r>
            <a:br>
              <a:rPr lang="en-US" dirty="0"/>
            </a:br>
            <a:r>
              <a:rPr lang="en-US" dirty="0">
                <a:solidFill>
                  <a:srgbClr val="00B0F0"/>
                </a:solidFill>
              </a:rPr>
              <a:t>Transactional Law Researcher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Content Strategy </a:t>
            </a:r>
            <a:br>
              <a:rPr lang="en-US" dirty="0"/>
            </a:br>
            <a:r>
              <a:rPr lang="en-US" dirty="0"/>
              <a:t>User Experience Design (UXD)</a:t>
            </a:r>
            <a:br>
              <a:rPr lang="en-US" dirty="0"/>
            </a:br>
            <a:r>
              <a:rPr lang="en-US" dirty="0"/>
              <a:t>Project Analyst</a:t>
            </a:r>
            <a:br>
              <a:rPr lang="en-US" dirty="0"/>
            </a:br>
            <a:r>
              <a:rPr lang="en-US" dirty="0"/>
              <a:t>Information Resource Officer</a:t>
            </a:r>
            <a:br>
              <a:rPr lang="en-US" dirty="0"/>
            </a:br>
            <a:r>
              <a:rPr lang="en-US" dirty="0"/>
              <a:t>Certified Records Manager</a:t>
            </a:r>
            <a:br>
              <a:rPr lang="en-US" dirty="0"/>
            </a:br>
            <a:r>
              <a:rPr lang="en-US" dirty="0" smtClean="0"/>
              <a:t>MARC</a:t>
            </a:r>
          </a:p>
          <a:p>
            <a:r>
              <a:rPr lang="en-US" dirty="0"/>
              <a:t>Social Marketer</a:t>
            </a:r>
            <a:br>
              <a:rPr lang="en-US" dirty="0"/>
            </a:br>
            <a:r>
              <a:rPr lang="en-US" dirty="0"/>
              <a:t>Intelligence Analyst</a:t>
            </a:r>
            <a:br>
              <a:rPr lang="en-US" dirty="0"/>
            </a:br>
            <a:r>
              <a:rPr lang="en-US" dirty="0"/>
              <a:t>Open Source</a:t>
            </a:r>
            <a:br>
              <a:rPr lang="en-US" dirty="0"/>
            </a:br>
            <a:r>
              <a:rPr lang="en-US" dirty="0"/>
              <a:t>Trainer</a:t>
            </a:r>
            <a:br>
              <a:rPr lang="en-US" dirty="0"/>
            </a:br>
            <a:r>
              <a:rPr lang="en-US" dirty="0"/>
              <a:t>Teacher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79379"/>
            <a:ext cx="2286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the name of your ILS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err="1">
                <a:solidFill>
                  <a:srgbClr val="00B0F0"/>
                </a:solidFill>
              </a:rPr>
              <a:t>Informationist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Informatician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Data Scientist</a:t>
            </a:r>
            <a:br>
              <a:rPr lang="en-US" dirty="0"/>
            </a:br>
            <a:r>
              <a:rPr lang="en-US" dirty="0"/>
              <a:t>Big Data</a:t>
            </a:r>
            <a:br>
              <a:rPr lang="en-US" dirty="0"/>
            </a:br>
            <a:r>
              <a:rPr lang="en-US" dirty="0"/>
              <a:t>Information Policy</a:t>
            </a:r>
            <a:br>
              <a:rPr lang="en-US" dirty="0"/>
            </a:br>
            <a:r>
              <a:rPr lang="en-US" dirty="0"/>
              <a:t>Information Privacy </a:t>
            </a:r>
            <a:br>
              <a:rPr lang="en-US" dirty="0"/>
            </a:br>
            <a:r>
              <a:rPr lang="en-US" dirty="0"/>
              <a:t>Information Recovery</a:t>
            </a:r>
            <a:br>
              <a:rPr lang="en-US" dirty="0"/>
            </a:br>
            <a:r>
              <a:rPr lang="en-US" dirty="0"/>
              <a:t>Data Curator</a:t>
            </a:r>
            <a:br>
              <a:rPr lang="en-US" dirty="0"/>
            </a:br>
            <a:r>
              <a:rPr lang="en-US" dirty="0"/>
              <a:t>DBA (Database Administration/ Administrator)</a:t>
            </a:r>
            <a:br>
              <a:rPr lang="en-US" dirty="0"/>
            </a:br>
            <a:r>
              <a:rPr lang="en-US" dirty="0"/>
              <a:t>Chief Information Officer (CIO)</a:t>
            </a:r>
            <a:br>
              <a:rPr lang="en-US" dirty="0"/>
            </a:br>
            <a:r>
              <a:rPr lang="en-US" dirty="0"/>
              <a:t>GIS (Geographic Information Systems) </a:t>
            </a:r>
            <a:br>
              <a:rPr lang="en-US" dirty="0"/>
            </a:br>
            <a:r>
              <a:rPr lang="en-US" dirty="0"/>
              <a:t>Archivist</a:t>
            </a:r>
            <a:br>
              <a:rPr lang="en-US" dirty="0"/>
            </a:br>
            <a:r>
              <a:rPr lang="en-US" dirty="0"/>
              <a:t>Archives</a:t>
            </a:r>
            <a:br>
              <a:rPr lang="en-US" dirty="0"/>
            </a:br>
            <a:r>
              <a:rPr lang="en-US" dirty="0"/>
              <a:t>Program Analyst</a:t>
            </a:r>
            <a:br>
              <a:rPr lang="en-US" dirty="0"/>
            </a:br>
            <a:r>
              <a:rPr lang="en-US" dirty="0">
                <a:solidFill>
                  <a:srgbClr val="00B0F0"/>
                </a:solidFill>
              </a:rPr>
              <a:t>Competitive Intelligence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>Data Visualization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/>
              <a:t>Market Analyst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15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33600"/>
            <a:ext cx="8229600" cy="1752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 smtClean="0">
                <a:solidFill>
                  <a:schemeClr val="bg1">
                    <a:lumMod val="65000"/>
                    <a:lumOff val="35000"/>
                  </a:schemeClr>
                </a:solidFill>
                <a:latin typeface="Aharoni" pitchFamily="2" charset="-79"/>
                <a:cs typeface="Aharoni" pitchFamily="2" charset="-79"/>
                <a:hlinkClick r:id="rId2"/>
              </a:rPr>
              <a:t>INALJ.com</a:t>
            </a:r>
            <a:endParaRPr lang="en-US" sz="9600" b="1" dirty="0">
              <a:solidFill>
                <a:schemeClr val="bg1">
                  <a:lumMod val="65000"/>
                  <a:lumOff val="3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4476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</a:schemeClr>
            </a:gs>
            <a:gs pos="37000">
              <a:schemeClr val="bg1">
                <a:lumMod val="50000"/>
                <a:lumOff val="50000"/>
              </a:schemeClr>
            </a:gs>
            <a:gs pos="100000">
              <a:schemeClr val="tx1">
                <a:lumMod val="65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Documents and Settings\house324\Local Settings\Temporary Internet Files\Content.IE5\CVD4JECE\MC90043379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828800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85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>What is INALJ?</a:t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>And who is Naomi House?</a:t>
            </a:r>
            <a:br>
              <a:rPr lang="en-US" sz="5300" dirty="0" smtClean="0"/>
            </a:br>
            <a:r>
              <a:rPr lang="en-US" sz="5300" dirty="0"/>
              <a:t/>
            </a:r>
            <a:br>
              <a:rPr lang="en-US" sz="5300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122" name="Picture 2" descr="C:\Users\khanhouse\AppData\Local\Microsoft\Windows\Temporary Internet Files\Content.IE5\0BNU3NW1\MC90029346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676400"/>
            <a:ext cx="1833067" cy="3117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8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INALJ (I need a Library job)</a:t>
            </a:r>
            <a:endParaRPr lang="en-US" sz="4800" b="1" dirty="0">
              <a:solidFill>
                <a:schemeClr val="bg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2133600"/>
            <a:ext cx="2930499" cy="351910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Naomi House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MLIS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Graduate of Rutgers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Government Contractor for a Federal Library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Hint we deal with statistics 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Founded INALJ Daily Jobs Digest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And INALJ.com</a:t>
            </a:r>
          </a:p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And I worked full time, went to school &amp; ran my husband’s website</a:t>
            </a:r>
          </a:p>
          <a:p>
            <a:endParaRPr 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02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  <a:latin typeface="Aharoni" pitchFamily="2" charset="-79"/>
                <a:cs typeface="Aharoni" pitchFamily="2" charset="-79"/>
              </a:rPr>
              <a:t>INALJ Today: Success Story</a:t>
            </a:r>
            <a:endParaRPr lang="en-US" dirty="0">
              <a:solidFill>
                <a:schemeClr val="tx1">
                  <a:lumMod val="8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2,155,862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  views on INALJ.com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!!!</a:t>
            </a:r>
          </a:p>
          <a:p>
            <a:pPr marL="0" indent="0" algn="ctr">
              <a:buNone/>
            </a:pP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1,040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  have found jobs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!!!</a:t>
            </a:r>
            <a:br>
              <a:rPr lang="en-US" dirty="0" smtClean="0">
                <a:solidFill>
                  <a:schemeClr val="tx1">
                    <a:lumMod val="85000"/>
                  </a:schemeClr>
                </a:solidFill>
              </a:rPr>
            </a:b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5,350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 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Facebook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fans</a:t>
            </a:r>
            <a:br>
              <a:rPr lang="en-US" dirty="0" smtClean="0">
                <a:solidFill>
                  <a:schemeClr val="tx1">
                    <a:lumMod val="85000"/>
                  </a:schemeClr>
                </a:solidFill>
              </a:rPr>
            </a:b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3,651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  Twitter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followers</a:t>
            </a:r>
            <a:br>
              <a:rPr lang="en-US" dirty="0" smtClean="0">
                <a:solidFill>
                  <a:schemeClr val="tx1">
                    <a:lumMod val="85000"/>
                  </a:schemeClr>
                </a:solidFill>
              </a:rPr>
            </a:b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3,463</a:t>
            </a:r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 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LinkedIn Group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members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2050" name="Picture 2" descr="C:\Users\khanhouse\AppData\Local\Microsoft\Windows\Temporary Internet Files\Content.IE5\GR52F6I0\MC90036328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81200"/>
            <a:ext cx="1833220" cy="432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21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57" y="1295400"/>
            <a:ext cx="8434159" cy="383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3138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209800" cy="6278562"/>
          </a:xfrm>
        </p:spPr>
        <p:txBody>
          <a:bodyPr>
            <a:noAutofit/>
          </a:bodyPr>
          <a:lstStyle/>
          <a:p>
            <a:r>
              <a:rPr lang="en-US" sz="1800" b="1" dirty="0"/>
              <a:t/>
            </a:r>
            <a:br>
              <a:rPr lang="en-US" sz="1800" b="1" dirty="0"/>
            </a:br>
            <a:r>
              <a:rPr lang="en-US" sz="1800" b="1" dirty="0" smtClean="0"/>
              <a:t>KEYWORDS FOR JOB SEARCHING</a:t>
            </a:r>
            <a:br>
              <a:rPr lang="en-US" sz="1800" b="1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Librarian</a:t>
            </a:r>
            <a:br>
              <a:rPr lang="en-US" sz="1800" dirty="0"/>
            </a:br>
            <a:r>
              <a:rPr lang="en-US" sz="1800" dirty="0"/>
              <a:t>Library</a:t>
            </a:r>
            <a:br>
              <a:rPr lang="en-US" sz="1800" dirty="0"/>
            </a:br>
            <a:r>
              <a:rPr lang="en-US" sz="1800" dirty="0"/>
              <a:t>Information Professional</a:t>
            </a:r>
            <a:br>
              <a:rPr lang="en-US" sz="1800" dirty="0"/>
            </a:br>
            <a:r>
              <a:rPr lang="en-US" sz="1800" dirty="0"/>
              <a:t>Taxonomist</a:t>
            </a:r>
            <a:br>
              <a:rPr lang="en-US" sz="1800" dirty="0"/>
            </a:br>
            <a:r>
              <a:rPr lang="en-US" sz="1800" dirty="0"/>
              <a:t>Taxonomy</a:t>
            </a:r>
            <a:br>
              <a:rPr lang="en-US" sz="1800" dirty="0"/>
            </a:br>
            <a:r>
              <a:rPr lang="en-US" sz="1800" dirty="0"/>
              <a:t>Database</a:t>
            </a:r>
            <a:br>
              <a:rPr lang="en-US" sz="1800" dirty="0"/>
            </a:br>
            <a:r>
              <a:rPr lang="en-US" sz="1800" dirty="0" err="1"/>
              <a:t>Database</a:t>
            </a:r>
            <a:r>
              <a:rPr lang="en-US" sz="1800" dirty="0"/>
              <a:t> Designer</a:t>
            </a:r>
            <a:br>
              <a:rPr lang="en-US" sz="1800" dirty="0"/>
            </a:br>
            <a:r>
              <a:rPr lang="en-US" sz="1800" dirty="0"/>
              <a:t>KM</a:t>
            </a:r>
            <a:br>
              <a:rPr lang="en-US" sz="1800" dirty="0"/>
            </a:br>
            <a:r>
              <a:rPr lang="en-US" sz="1800" dirty="0">
                <a:solidFill>
                  <a:srgbClr val="00B0F0"/>
                </a:solidFill>
              </a:rPr>
              <a:t>Knowledge Management</a:t>
            </a:r>
            <a:br>
              <a:rPr lang="en-US" sz="1800" dirty="0">
                <a:solidFill>
                  <a:srgbClr val="00B0F0"/>
                </a:solidFill>
              </a:rPr>
            </a:br>
            <a:r>
              <a:rPr lang="en-US" sz="1800" dirty="0"/>
              <a:t>User Interface Designer</a:t>
            </a:r>
            <a:br>
              <a:rPr lang="en-US" sz="1800" dirty="0"/>
            </a:br>
            <a:r>
              <a:rPr lang="en-US" sz="1800" dirty="0"/>
              <a:t>Community Manager</a:t>
            </a:r>
            <a:br>
              <a:rPr lang="en-US" sz="1800" dirty="0"/>
            </a:br>
            <a:r>
              <a:rPr lang="en-US" sz="1800" dirty="0"/>
              <a:t>Knowledge Architect</a:t>
            </a:r>
            <a:br>
              <a:rPr lang="en-US" sz="1800" dirty="0"/>
            </a:br>
            <a:r>
              <a:rPr lang="en-US" sz="1800" dirty="0"/>
              <a:t>Data Management Analyst</a:t>
            </a:r>
            <a:br>
              <a:rPr lang="en-US" sz="1800" dirty="0"/>
            </a:br>
            <a:r>
              <a:rPr lang="en-US" sz="1800" dirty="0"/>
              <a:t>Information Architect</a:t>
            </a:r>
            <a:br>
              <a:rPr lang="en-US" sz="1800" dirty="0"/>
            </a:br>
            <a:r>
              <a:rPr lang="en-US" sz="1800" dirty="0"/>
              <a:t>Social Media</a:t>
            </a:r>
            <a:br>
              <a:rPr lang="en-US" sz="1800" dirty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000" dirty="0"/>
              <a:t/>
            </a:r>
            <a:br>
              <a:rPr lang="en-US" sz="1000" dirty="0"/>
            </a:b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3505200" y="233808"/>
            <a:ext cx="2590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Technology Trainer</a:t>
            </a:r>
            <a:br>
              <a:rPr lang="en-US" dirty="0"/>
            </a:br>
            <a:r>
              <a:rPr lang="en-US" dirty="0"/>
              <a:t>Technology Futurist</a:t>
            </a:r>
            <a:br>
              <a:rPr lang="en-US" dirty="0"/>
            </a:br>
            <a:r>
              <a:rPr lang="en-US" dirty="0"/>
              <a:t>Database Designer</a:t>
            </a:r>
            <a:br>
              <a:rPr lang="en-US" dirty="0"/>
            </a:br>
            <a:r>
              <a:rPr lang="en-US" dirty="0"/>
              <a:t>Metadata</a:t>
            </a:r>
            <a:br>
              <a:rPr lang="en-US" dirty="0"/>
            </a:br>
            <a:r>
              <a:rPr lang="en-US" dirty="0"/>
              <a:t>Knowledge Coordinator</a:t>
            </a:r>
            <a:br>
              <a:rPr lang="en-US" dirty="0"/>
            </a:br>
            <a:r>
              <a:rPr lang="en-US" dirty="0"/>
              <a:t>Indexing</a:t>
            </a:r>
            <a:br>
              <a:rPr lang="en-US" dirty="0"/>
            </a:br>
            <a:r>
              <a:rPr lang="en-US" dirty="0"/>
              <a:t>Indexer</a:t>
            </a:r>
            <a:br>
              <a:rPr lang="en-US" dirty="0"/>
            </a:br>
            <a:r>
              <a:rPr lang="en-US" dirty="0"/>
              <a:t>Digital Content Curator</a:t>
            </a:r>
            <a:br>
              <a:rPr lang="en-US" dirty="0"/>
            </a:br>
            <a:r>
              <a:rPr lang="en-US" dirty="0">
                <a:solidFill>
                  <a:srgbClr val="00B0F0"/>
                </a:solidFill>
              </a:rPr>
              <a:t>Transactional Law Researcher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Content Strategy </a:t>
            </a:r>
            <a:br>
              <a:rPr lang="en-US" dirty="0"/>
            </a:br>
            <a:r>
              <a:rPr lang="en-US" dirty="0"/>
              <a:t>User Experience Design (UXD)</a:t>
            </a:r>
            <a:br>
              <a:rPr lang="en-US" dirty="0"/>
            </a:br>
            <a:r>
              <a:rPr lang="en-US" dirty="0"/>
              <a:t>Project Analyst</a:t>
            </a:r>
            <a:br>
              <a:rPr lang="en-US" dirty="0"/>
            </a:br>
            <a:r>
              <a:rPr lang="en-US" dirty="0"/>
              <a:t>Information Resource Officer</a:t>
            </a:r>
            <a:br>
              <a:rPr lang="en-US" dirty="0"/>
            </a:br>
            <a:r>
              <a:rPr lang="en-US" dirty="0"/>
              <a:t>Certified Records Manager</a:t>
            </a:r>
            <a:br>
              <a:rPr lang="en-US" dirty="0"/>
            </a:br>
            <a:r>
              <a:rPr lang="en-US" dirty="0" smtClean="0"/>
              <a:t>MARC</a:t>
            </a:r>
          </a:p>
          <a:p>
            <a:r>
              <a:rPr lang="en-US" dirty="0"/>
              <a:t>Social Marketer</a:t>
            </a:r>
            <a:br>
              <a:rPr lang="en-US" dirty="0"/>
            </a:br>
            <a:r>
              <a:rPr lang="en-US" dirty="0"/>
              <a:t>Intelligence Analyst</a:t>
            </a:r>
            <a:br>
              <a:rPr lang="en-US" dirty="0"/>
            </a:br>
            <a:r>
              <a:rPr lang="en-US" dirty="0"/>
              <a:t>Open Source</a:t>
            </a:r>
            <a:br>
              <a:rPr lang="en-US" dirty="0"/>
            </a:br>
            <a:r>
              <a:rPr lang="en-US" dirty="0"/>
              <a:t>Trainer</a:t>
            </a:r>
            <a:br>
              <a:rPr lang="en-US" dirty="0"/>
            </a:br>
            <a:r>
              <a:rPr lang="en-US" dirty="0"/>
              <a:t>Teacher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79379"/>
            <a:ext cx="2286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the name of your ILS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err="1">
                <a:solidFill>
                  <a:srgbClr val="00B0F0"/>
                </a:solidFill>
              </a:rPr>
              <a:t>Informationist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Informatician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Data Scientist</a:t>
            </a:r>
            <a:br>
              <a:rPr lang="en-US" dirty="0"/>
            </a:br>
            <a:r>
              <a:rPr lang="en-US" dirty="0"/>
              <a:t>Big Data</a:t>
            </a:r>
            <a:br>
              <a:rPr lang="en-US" dirty="0"/>
            </a:br>
            <a:r>
              <a:rPr lang="en-US" dirty="0"/>
              <a:t>Information Policy</a:t>
            </a:r>
            <a:br>
              <a:rPr lang="en-US" dirty="0"/>
            </a:br>
            <a:r>
              <a:rPr lang="en-US" dirty="0"/>
              <a:t>Information Privacy </a:t>
            </a:r>
            <a:br>
              <a:rPr lang="en-US" dirty="0"/>
            </a:br>
            <a:r>
              <a:rPr lang="en-US" dirty="0"/>
              <a:t>Information Recovery</a:t>
            </a:r>
            <a:br>
              <a:rPr lang="en-US" dirty="0"/>
            </a:br>
            <a:r>
              <a:rPr lang="en-US" dirty="0"/>
              <a:t>Data Curator</a:t>
            </a:r>
            <a:br>
              <a:rPr lang="en-US" dirty="0"/>
            </a:br>
            <a:r>
              <a:rPr lang="en-US" dirty="0"/>
              <a:t>DBA (Database Administration/ Administrator)</a:t>
            </a:r>
            <a:br>
              <a:rPr lang="en-US" dirty="0"/>
            </a:br>
            <a:r>
              <a:rPr lang="en-US" dirty="0"/>
              <a:t>Chief Information Officer (CIO)</a:t>
            </a:r>
            <a:br>
              <a:rPr lang="en-US" dirty="0"/>
            </a:br>
            <a:r>
              <a:rPr lang="en-US" dirty="0"/>
              <a:t>GIS (Geographic Information Systems) </a:t>
            </a:r>
            <a:br>
              <a:rPr lang="en-US" dirty="0"/>
            </a:br>
            <a:r>
              <a:rPr lang="en-US" dirty="0"/>
              <a:t>Archivist</a:t>
            </a:r>
            <a:br>
              <a:rPr lang="en-US" dirty="0"/>
            </a:br>
            <a:r>
              <a:rPr lang="en-US" dirty="0"/>
              <a:t>Archives</a:t>
            </a:r>
            <a:br>
              <a:rPr lang="en-US" dirty="0"/>
            </a:br>
            <a:r>
              <a:rPr lang="en-US" dirty="0"/>
              <a:t>Program Analyst</a:t>
            </a:r>
            <a:br>
              <a:rPr lang="en-US" dirty="0"/>
            </a:br>
            <a:r>
              <a:rPr lang="en-US" dirty="0">
                <a:solidFill>
                  <a:srgbClr val="00B0F0"/>
                </a:solidFill>
              </a:rPr>
              <a:t>Competitive Intelligence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>
                <a:solidFill>
                  <a:srgbClr val="00B0F0"/>
                </a:solidFill>
              </a:rPr>
              <a:t>Data Visualization</a:t>
            </a:r>
            <a:br>
              <a:rPr lang="en-US" dirty="0">
                <a:solidFill>
                  <a:srgbClr val="00B0F0"/>
                </a:solidFill>
              </a:rPr>
            </a:br>
            <a:r>
              <a:rPr lang="en-US" dirty="0"/>
              <a:t>Market Analyst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183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Black" pitchFamily="34" charset="0"/>
              </a:rPr>
              <a:t>Competitive Intelligence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519085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Via Sabrina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Pacifici’s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/>
              </a:rPr>
              <a:t>LLRX.com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guide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Researches companies to find a competitive advantage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Using legal, above-board resources including search engines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How to find and profile companies and people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Online tools for client/prospect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monitoring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How to Follow Market Trends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Law Firm and Legal Industry CI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C:\Users\khanhouse\AppData\Local\Microsoft\Windows\Temporary Internet Files\Content.IE5\2PKXKTSY\MC900213429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899" y="1905000"/>
            <a:ext cx="1409090" cy="182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42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 Black" pitchFamily="34" charset="0"/>
              </a:rPr>
              <a:t>Informationist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6144"/>
            <a:ext cx="8229600" cy="51908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Via the NIH 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National Institutes for Health </a:t>
            </a:r>
            <a:endParaRPr lang="en-US" dirty="0" smtClean="0">
              <a:solidFill>
                <a:schemeClr val="bg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“A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special liaison or librarian-in-context program that augments your information resources, </a:t>
            </a:r>
            <a:endParaRPr lang="en-US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saves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you and your staff time, </a:t>
            </a:r>
            <a:endParaRPr lang="en-US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and 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most importantly, enhances the quality of research and patient care. </a:t>
            </a:r>
            <a:endParaRPr lang="en-US" dirty="0" smtClean="0">
              <a:solidFill>
                <a:schemeClr val="bg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The </a:t>
            </a:r>
            <a:r>
              <a:rPr lang="en-US" dirty="0" err="1">
                <a:solidFill>
                  <a:schemeClr val="bg2">
                    <a:lumMod val="20000"/>
                    <a:lumOff val="80000"/>
                  </a:schemeClr>
                </a:solidFill>
              </a:rPr>
              <a:t>informationist</a:t>
            </a:r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 provides personalized, on-site information services for your team</a:t>
            </a:r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.”</a:t>
            </a: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Basically- a SUBJECT SPECIALIST</a:t>
            </a:r>
          </a:p>
          <a:p>
            <a:r>
              <a:rPr lang="en-US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With advanced training!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khanhouse\AppData\Local\Microsoft\Windows\Temporary Internet Files\Content.IE5\2PKXKTSY\MC90008256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953000"/>
            <a:ext cx="1817827" cy="1726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167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itchFamily="34" charset="0"/>
              </a:rPr>
              <a:t>Knowledge Manager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614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Via </a:t>
            </a:r>
            <a:r>
              <a:rPr lang="en-US" dirty="0" smtClean="0">
                <a:latin typeface="Arial" pitchFamily="34" charset="0"/>
                <a:cs typeface="Arial" pitchFamily="34" charset="0"/>
                <a:hlinkClick r:id="rId3"/>
              </a:rPr>
              <a:t>SLA and AALL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SLA and AALL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it is: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Capture, Analysis, Search,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Collaboration, Process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it is not: Magic, Tech only, or Easy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Managing the flow of information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 the organizations’ content curator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Organization can add more value than the info alone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khanhouse\AppData\Local\Microsoft\Windows\Temporary Internet Files\Content.IE5\48QZZQMB\MC90030092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815" y="685800"/>
            <a:ext cx="1765402" cy="471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cGill Apr 12 2013 INALJ by Example- Growing your Career from the Grassroots U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McGill Apr 12 2013 INALJ by Example- Growing your Career from the Grassroots Up</Template>
  <TotalTime>35</TotalTime>
  <Words>302</Words>
  <Application>Microsoft Office PowerPoint</Application>
  <PresentationFormat>On-screen Show (4:3)</PresentationFormat>
  <Paragraphs>80</Paragraphs>
  <Slides>13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McGill Apr 12 2013 INALJ by Example- Growing your Career from the Grassroots Up</vt:lpstr>
      <vt:lpstr>Beyond Libraries:  Careers for Info Pros  Outside the Hallowed Halls  of Libraries </vt:lpstr>
      <vt:lpstr>   What is INALJ?      And who is Naomi House?   </vt:lpstr>
      <vt:lpstr>INALJ (I need a Library job)</vt:lpstr>
      <vt:lpstr>INALJ Today: Success Story</vt:lpstr>
      <vt:lpstr>PowerPoint Presentation</vt:lpstr>
      <vt:lpstr> KEYWORDS FOR JOB SEARCHING  Librarian Library Information Professional Taxonomist Taxonomy Database Database Designer KM Knowledge Management User Interface Designer Community Manager Knowledge Architect Data Management Analyst Information Architect Social Media   </vt:lpstr>
      <vt:lpstr>Competitive Intelligence</vt:lpstr>
      <vt:lpstr>Informationist</vt:lpstr>
      <vt:lpstr>Knowledge Manager</vt:lpstr>
      <vt:lpstr>PowerPoint Presentation</vt:lpstr>
      <vt:lpstr> KEYWORDS FOR JOB SEARCHING  Librarian Library Information Professional Taxonomist Taxonomy Database Database Designer KM Knowledge Management User Interface Designer Community Manager Knowledge Architect Data Management Analyst Information Architect Social Media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Libraries:  Careers for Info Pros  Outside the Hallowed Halls  of Libraries</dc:title>
  <dc:creator>khanhouse</dc:creator>
  <cp:lastModifiedBy>khanhouse</cp:lastModifiedBy>
  <cp:revision>11</cp:revision>
  <cp:lastPrinted>2012-12-05T20:56:24Z</cp:lastPrinted>
  <dcterms:created xsi:type="dcterms:W3CDTF">2013-08-23T03:29:16Z</dcterms:created>
  <dcterms:modified xsi:type="dcterms:W3CDTF">2013-08-31T14:46:03Z</dcterms:modified>
</cp:coreProperties>
</file>